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svg" ContentType="image/sv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59" r:id="rId14"/>
    <p:sldId id="270" r:id="rId15"/>
    <p:sldId id="269" r:id="rId16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E41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91" autoAdjust="0"/>
    <p:restoredTop sz="94660"/>
  </p:normalViewPr>
  <p:slideViewPr>
    <p:cSldViewPr>
      <p:cViewPr>
        <p:scale>
          <a:sx n="98" d="100"/>
          <a:sy n="98" d="100"/>
        </p:scale>
        <p:origin x="600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03808-8BDA-DB4C-90E0-FE8B16E77027}" type="datetimeFigureOut">
              <a:rPr lang="x-none" smtClean="0"/>
              <a:pPr/>
              <a:t>09.03.2023</a:t>
            </a:fld>
            <a:endParaRPr lang="x-non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x-none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242951-99CC-CF41-85DB-04A7065EC1F7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172559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Угадай что за педагог ???</a:t>
            </a:r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242951-99CC-CF41-85DB-04A7065EC1F7}" type="slidenum">
              <a:rPr lang="x-none" smtClean="0"/>
              <a:pPr/>
              <a:t>10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857851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242951-99CC-CF41-85DB-04A7065EC1F7}" type="slidenum">
              <a:rPr lang="x-none" smtClean="0"/>
              <a:pPr/>
              <a:t>13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5841277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Shape 1059"/>
          <p:cNvSpPr>
            <a:spLocks noGrp="1" noChangeArrowheads="1"/>
          </p:cNvSpPr>
          <p:nvPr userDrawn="1"/>
        </p:nvSpPr>
        <p:spPr bwMode="auto">
          <a:xfrm>
            <a:off x="2396066" y="2291401"/>
            <a:ext cx="5452533" cy="4165115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22112" y="3116"/>
                </a:moveTo>
                <a:lnTo>
                  <a:pt x="22112" y="3116"/>
                </a:lnTo>
                <a:cubicBezTo>
                  <a:pt x="22112" y="3116"/>
                  <a:pt x="27356" y="0"/>
                  <a:pt x="30300" y="4263"/>
                </a:cubicBezTo>
                <a:lnTo>
                  <a:pt x="30300" y="4263"/>
                </a:lnTo>
                <a:cubicBezTo>
                  <a:pt x="33277" y="8577"/>
                  <a:pt x="36666" y="13779"/>
                  <a:pt x="39369" y="17410"/>
                </a:cubicBezTo>
                <a:lnTo>
                  <a:pt x="39369" y="17410"/>
                </a:lnTo>
                <a:cubicBezTo>
                  <a:pt x="41761" y="20624"/>
                  <a:pt x="43200" y="22708"/>
                  <a:pt x="40979" y="26940"/>
                </a:cubicBezTo>
                <a:lnTo>
                  <a:pt x="40979" y="26940"/>
                </a:lnTo>
                <a:cubicBezTo>
                  <a:pt x="39655" y="29461"/>
                  <a:pt x="35076" y="35072"/>
                  <a:pt x="32639" y="38623"/>
                </a:cubicBezTo>
                <a:lnTo>
                  <a:pt x="32639" y="38623"/>
                </a:lnTo>
                <a:cubicBezTo>
                  <a:pt x="30200" y="42175"/>
                  <a:pt x="26202" y="43200"/>
                  <a:pt x="23268" y="42185"/>
                </a:cubicBezTo>
                <a:lnTo>
                  <a:pt x="23268" y="42185"/>
                </a:lnTo>
                <a:cubicBezTo>
                  <a:pt x="20331" y="41168"/>
                  <a:pt x="11584" y="38623"/>
                  <a:pt x="6213" y="36974"/>
                </a:cubicBezTo>
                <a:lnTo>
                  <a:pt x="6213" y="36974"/>
                </a:lnTo>
                <a:cubicBezTo>
                  <a:pt x="1431" y="35502"/>
                  <a:pt x="0" y="32900"/>
                  <a:pt x="214" y="31157"/>
                </a:cubicBezTo>
                <a:lnTo>
                  <a:pt x="214" y="31157"/>
                </a:lnTo>
                <a:cubicBezTo>
                  <a:pt x="760" y="26703"/>
                  <a:pt x="1113" y="19920"/>
                  <a:pt x="1214" y="16042"/>
                </a:cubicBezTo>
                <a:lnTo>
                  <a:pt x="1214" y="16042"/>
                </a:lnTo>
                <a:cubicBezTo>
                  <a:pt x="1303" y="12626"/>
                  <a:pt x="4203" y="11313"/>
                  <a:pt x="6907" y="9989"/>
                </a:cubicBezTo>
                <a:lnTo>
                  <a:pt x="6907" y="9989"/>
                </a:lnTo>
                <a:cubicBezTo>
                  <a:pt x="9245" y="8843"/>
                  <a:pt x="19774" y="4261"/>
                  <a:pt x="22112" y="311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060"/>
          <p:cNvSpPr>
            <a:spLocks noGrp="1" noChangeArrowheads="1"/>
          </p:cNvSpPr>
          <p:nvPr userDrawn="1"/>
        </p:nvSpPr>
        <p:spPr bwMode="auto">
          <a:xfrm>
            <a:off x="1309514" y="1839834"/>
            <a:ext cx="4011787" cy="1314324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0162" y="13104"/>
                </a:moveTo>
                <a:lnTo>
                  <a:pt x="40162" y="13104"/>
                </a:lnTo>
                <a:cubicBezTo>
                  <a:pt x="36799" y="16736"/>
                  <a:pt x="26204" y="28154"/>
                  <a:pt x="22676" y="31251"/>
                </a:cubicBezTo>
                <a:lnTo>
                  <a:pt x="22676" y="31251"/>
                </a:lnTo>
                <a:cubicBezTo>
                  <a:pt x="18513" y="34899"/>
                  <a:pt x="15093" y="37527"/>
                  <a:pt x="13136" y="38511"/>
                </a:cubicBezTo>
                <a:lnTo>
                  <a:pt x="13136" y="38511"/>
                </a:lnTo>
                <a:cubicBezTo>
                  <a:pt x="10861" y="39650"/>
                  <a:pt x="0" y="43200"/>
                  <a:pt x="422" y="38511"/>
                </a:cubicBezTo>
                <a:lnTo>
                  <a:pt x="422" y="38511"/>
                </a:lnTo>
                <a:cubicBezTo>
                  <a:pt x="750" y="34836"/>
                  <a:pt x="12785" y="17028"/>
                  <a:pt x="15584" y="14358"/>
                </a:cubicBezTo>
                <a:lnTo>
                  <a:pt x="15584" y="14358"/>
                </a:lnTo>
                <a:cubicBezTo>
                  <a:pt x="18382" y="11693"/>
                  <a:pt x="34508" y="0"/>
                  <a:pt x="36286" y="2133"/>
                </a:cubicBezTo>
                <a:lnTo>
                  <a:pt x="36286" y="2133"/>
                </a:lnTo>
                <a:cubicBezTo>
                  <a:pt x="38064" y="4272"/>
                  <a:pt x="43200" y="9825"/>
                  <a:pt x="40162" y="1310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061"/>
          <p:cNvSpPr>
            <a:spLocks noGrp="1" noChangeArrowheads="1"/>
          </p:cNvSpPr>
          <p:nvPr userDrawn="1"/>
        </p:nvSpPr>
        <p:spPr bwMode="auto">
          <a:xfrm>
            <a:off x="6567030" y="4629133"/>
            <a:ext cx="5395523" cy="2231707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43200"/>
                </a:moveTo>
                <a:lnTo>
                  <a:pt x="43200" y="43200"/>
                </a:lnTo>
                <a:cubicBezTo>
                  <a:pt x="42680" y="32337"/>
                  <a:pt x="42264" y="24810"/>
                  <a:pt x="41982" y="22533"/>
                </a:cubicBezTo>
                <a:lnTo>
                  <a:pt x="41982" y="22533"/>
                </a:lnTo>
                <a:cubicBezTo>
                  <a:pt x="41353" y="17445"/>
                  <a:pt x="31020" y="10782"/>
                  <a:pt x="25434" y="7567"/>
                </a:cubicBezTo>
                <a:lnTo>
                  <a:pt x="25434" y="7567"/>
                </a:lnTo>
                <a:cubicBezTo>
                  <a:pt x="20461" y="4707"/>
                  <a:pt x="15752" y="0"/>
                  <a:pt x="10688" y="12771"/>
                </a:cubicBezTo>
                <a:lnTo>
                  <a:pt x="10688" y="12771"/>
                </a:lnTo>
                <a:cubicBezTo>
                  <a:pt x="5409" y="26085"/>
                  <a:pt x="2329" y="33891"/>
                  <a:pt x="451" y="39632"/>
                </a:cubicBezTo>
                <a:lnTo>
                  <a:pt x="451" y="39632"/>
                </a:lnTo>
                <a:cubicBezTo>
                  <a:pt x="180" y="40459"/>
                  <a:pt x="44" y="41820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062"/>
          <p:cNvSpPr>
            <a:spLocks noGrp="1" noChangeArrowheads="1"/>
          </p:cNvSpPr>
          <p:nvPr userDrawn="1"/>
        </p:nvSpPr>
        <p:spPr bwMode="auto">
          <a:xfrm>
            <a:off x="389187" y="6100774"/>
            <a:ext cx="4968521" cy="759999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43200" y="43200"/>
                </a:moveTo>
                <a:lnTo>
                  <a:pt x="43200" y="43200"/>
                </a:lnTo>
                <a:cubicBezTo>
                  <a:pt x="37750" y="34083"/>
                  <a:pt x="28707" y="20178"/>
                  <a:pt x="28707" y="20178"/>
                </a:cubicBezTo>
                <a:lnTo>
                  <a:pt x="28707" y="20178"/>
                </a:lnTo>
                <a:cubicBezTo>
                  <a:pt x="23196" y="11772"/>
                  <a:pt x="17935" y="0"/>
                  <a:pt x="14588" y="1341"/>
                </a:cubicBezTo>
                <a:lnTo>
                  <a:pt x="14588" y="1341"/>
                </a:lnTo>
                <a:cubicBezTo>
                  <a:pt x="11240" y="2673"/>
                  <a:pt x="6350" y="22671"/>
                  <a:pt x="1602" y="37718"/>
                </a:cubicBezTo>
                <a:lnTo>
                  <a:pt x="1602" y="37718"/>
                </a:lnTo>
                <a:cubicBezTo>
                  <a:pt x="1072" y="39393"/>
                  <a:pt x="536" y="41175"/>
                  <a:pt x="0" y="43200"/>
                </a:cubicBezTo>
                <a:lnTo>
                  <a:pt x="4320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063"/>
          <p:cNvSpPr>
            <a:spLocks noGrp="1" noChangeArrowheads="1"/>
          </p:cNvSpPr>
          <p:nvPr userDrawn="1"/>
        </p:nvSpPr>
        <p:spPr bwMode="auto">
          <a:xfrm>
            <a:off x="0" y="3254701"/>
            <a:ext cx="2099733" cy="3343682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0" y="43200"/>
                </a:moveTo>
                <a:lnTo>
                  <a:pt x="0" y="43200"/>
                </a:lnTo>
                <a:cubicBezTo>
                  <a:pt x="10450" y="39319"/>
                  <a:pt x="26476" y="34991"/>
                  <a:pt x="31760" y="32779"/>
                </a:cubicBezTo>
                <a:lnTo>
                  <a:pt x="31760" y="32779"/>
                </a:lnTo>
                <a:cubicBezTo>
                  <a:pt x="38554" y="29929"/>
                  <a:pt x="35982" y="23868"/>
                  <a:pt x="39587" y="11934"/>
                </a:cubicBezTo>
                <a:lnTo>
                  <a:pt x="39587" y="11934"/>
                </a:lnTo>
                <a:cubicBezTo>
                  <a:pt x="43199" y="0"/>
                  <a:pt x="33409" y="2565"/>
                  <a:pt x="25082" y="2041"/>
                </a:cubicBezTo>
                <a:lnTo>
                  <a:pt x="25082" y="2041"/>
                </a:lnTo>
                <a:cubicBezTo>
                  <a:pt x="14497" y="1374"/>
                  <a:pt x="7053" y="4621"/>
                  <a:pt x="0" y="7243"/>
                </a:cubicBezTo>
                <a:lnTo>
                  <a:pt x="0" y="43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4655839" y="2708919"/>
            <a:ext cx="6720745" cy="72007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 bwMode="auto">
          <a:xfrm>
            <a:off x="4595833" y="1808820"/>
            <a:ext cx="6720745" cy="720079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839199" y="274639"/>
            <a:ext cx="2743200" cy="5851525"/>
          </a:xfrm>
        </p:spPr>
        <p:txBody>
          <a:bodyPr vert="eaVert"/>
          <a:lstStyle>
            <a:lvl1pPr algn="ctr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09599" y="274639"/>
            <a:ext cx="8026399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963083" y="4406901"/>
            <a:ext cx="10363199" cy="13620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963083" y="2906713"/>
            <a:ext cx="10363199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609599" y="1600201"/>
            <a:ext cx="53847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97599" y="1600201"/>
            <a:ext cx="5384799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09599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09599" y="2174874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93370" y="2174874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3" y="273049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766732" y="273051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09603" y="1435102"/>
            <a:ext cx="4011084" cy="4691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2389717" y="612774"/>
            <a:ext cx="7315200" cy="41147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hape 1059"/>
          <p:cNvSpPr>
            <a:spLocks noGrp="1" noChangeArrowheads="1"/>
          </p:cNvSpPr>
          <p:nvPr userDrawn="1"/>
        </p:nvSpPr>
        <p:spPr bwMode="auto">
          <a:xfrm>
            <a:off x="4976706" y="2"/>
            <a:ext cx="3058159" cy="89379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0" y="0"/>
                </a:moveTo>
                <a:lnTo>
                  <a:pt x="0" y="0"/>
                </a:lnTo>
                <a:cubicBezTo>
                  <a:pt x="1690" y="6213"/>
                  <a:pt x="3698" y="13338"/>
                  <a:pt x="6091" y="21902"/>
                </a:cubicBezTo>
                <a:lnTo>
                  <a:pt x="6091" y="21902"/>
                </a:lnTo>
                <a:cubicBezTo>
                  <a:pt x="12043" y="43199"/>
                  <a:pt x="17573" y="35347"/>
                  <a:pt x="23417" y="30579"/>
                </a:cubicBezTo>
                <a:lnTo>
                  <a:pt x="23417" y="30579"/>
                </a:lnTo>
                <a:cubicBezTo>
                  <a:pt x="29984" y="25223"/>
                  <a:pt x="42123" y="14119"/>
                  <a:pt x="42860" y="5640"/>
                </a:cubicBezTo>
                <a:lnTo>
                  <a:pt x="42860" y="5640"/>
                </a:lnTo>
                <a:cubicBezTo>
                  <a:pt x="42960" y="4507"/>
                  <a:pt x="43072" y="2479"/>
                  <a:pt x="4320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060"/>
          <p:cNvSpPr>
            <a:spLocks noGrp="1" noChangeArrowheads="1"/>
          </p:cNvSpPr>
          <p:nvPr userDrawn="1"/>
        </p:nvSpPr>
        <p:spPr bwMode="auto">
          <a:xfrm>
            <a:off x="-24679" y="1"/>
            <a:ext cx="1399539" cy="1797558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1743" y="2484"/>
                </a:moveTo>
                <a:lnTo>
                  <a:pt x="31743" y="2484"/>
                </a:lnTo>
                <a:cubicBezTo>
                  <a:pt x="30428" y="1799"/>
                  <a:pt x="28450" y="1080"/>
                  <a:pt x="26054" y="0"/>
                </a:cubicBezTo>
                <a:lnTo>
                  <a:pt x="0" y="0"/>
                </a:lnTo>
                <a:lnTo>
                  <a:pt x="0" y="34200"/>
                </a:lnTo>
                <a:lnTo>
                  <a:pt x="0" y="34200"/>
                </a:lnTo>
                <a:cubicBezTo>
                  <a:pt x="7029" y="37461"/>
                  <a:pt x="14504" y="41491"/>
                  <a:pt x="25070" y="40664"/>
                </a:cubicBezTo>
                <a:lnTo>
                  <a:pt x="25070" y="40664"/>
                </a:lnTo>
                <a:cubicBezTo>
                  <a:pt x="33399" y="40015"/>
                  <a:pt x="43200" y="43200"/>
                  <a:pt x="39593" y="28375"/>
                </a:cubicBezTo>
                <a:lnTo>
                  <a:pt x="39593" y="28375"/>
                </a:lnTo>
                <a:cubicBezTo>
                  <a:pt x="35986" y="13550"/>
                  <a:pt x="38530" y="6023"/>
                  <a:pt x="31743" y="24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061"/>
          <p:cNvSpPr>
            <a:spLocks noGrp="1" noChangeArrowheads="1"/>
          </p:cNvSpPr>
          <p:nvPr userDrawn="1"/>
        </p:nvSpPr>
        <p:spPr bwMode="auto">
          <a:xfrm>
            <a:off x="1637456" y="1"/>
            <a:ext cx="3839633" cy="2609650"/>
          </a:xfrm>
          <a:custGeom>
            <a:avLst/>
            <a:gdLst/>
            <a:ahLst/>
            <a:cxnLst/>
            <a:rect l="l" t="t" r="r" b="b"/>
            <a:pathLst>
              <a:path w="43200" h="43200" stroke="0" extrusionOk="0">
                <a:moveTo>
                  <a:pt x="32864" y="0"/>
                </a:moveTo>
                <a:lnTo>
                  <a:pt x="10583" y="0"/>
                </a:lnTo>
                <a:lnTo>
                  <a:pt x="10583" y="0"/>
                </a:lnTo>
                <a:cubicBezTo>
                  <a:pt x="9017" y="532"/>
                  <a:pt x="7515" y="1058"/>
                  <a:pt x="6214" y="1509"/>
                </a:cubicBezTo>
                <a:lnTo>
                  <a:pt x="6214" y="1509"/>
                </a:lnTo>
                <a:cubicBezTo>
                  <a:pt x="1428" y="3166"/>
                  <a:pt x="0" y="6109"/>
                  <a:pt x="212" y="8072"/>
                </a:cubicBezTo>
                <a:lnTo>
                  <a:pt x="212" y="8072"/>
                </a:lnTo>
                <a:cubicBezTo>
                  <a:pt x="758" y="13092"/>
                  <a:pt x="1111" y="20742"/>
                  <a:pt x="1212" y="25114"/>
                </a:cubicBezTo>
                <a:lnTo>
                  <a:pt x="1212" y="25114"/>
                </a:lnTo>
                <a:cubicBezTo>
                  <a:pt x="1301" y="28962"/>
                  <a:pt x="4204" y="30446"/>
                  <a:pt x="6906" y="31937"/>
                </a:cubicBezTo>
                <a:lnTo>
                  <a:pt x="6906" y="31937"/>
                </a:lnTo>
                <a:cubicBezTo>
                  <a:pt x="9246" y="33229"/>
                  <a:pt x="19775" y="38395"/>
                  <a:pt x="22112" y="39685"/>
                </a:cubicBezTo>
                <a:lnTo>
                  <a:pt x="22112" y="39685"/>
                </a:lnTo>
                <a:cubicBezTo>
                  <a:pt x="22112" y="39685"/>
                  <a:pt x="27355" y="43200"/>
                  <a:pt x="30298" y="38395"/>
                </a:cubicBezTo>
                <a:lnTo>
                  <a:pt x="30298" y="38395"/>
                </a:lnTo>
                <a:cubicBezTo>
                  <a:pt x="33277" y="33533"/>
                  <a:pt x="36665" y="27667"/>
                  <a:pt x="39367" y="23576"/>
                </a:cubicBezTo>
                <a:lnTo>
                  <a:pt x="39367" y="23576"/>
                </a:lnTo>
                <a:cubicBezTo>
                  <a:pt x="41761" y="19953"/>
                  <a:pt x="43200" y="17587"/>
                  <a:pt x="40977" y="12816"/>
                </a:cubicBezTo>
                <a:lnTo>
                  <a:pt x="40977" y="12816"/>
                </a:lnTo>
                <a:cubicBezTo>
                  <a:pt x="39697" y="10062"/>
                  <a:pt x="35347" y="3936"/>
                  <a:pt x="32864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9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09599" y="1600201"/>
            <a:ext cx="10972800" cy="4525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609599" y="6356351"/>
            <a:ext cx="28447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9D51E0-3758-456B-809F-07B187805C7D}" type="datetimeFigureOut">
              <a:rPr lang="ru-RU"/>
              <a:pPr>
                <a:defRPr/>
              </a:pPr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4165599" y="6356351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8737599" y="6356351"/>
            <a:ext cx="28447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D3B38E7-149F-4D77-9EEF-9309C2CB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>
        <a:spcBef>
          <a:spcPts val="0"/>
        </a:spcBef>
        <a:buNone/>
        <a:defRPr sz="44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599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jpeg"/><Relationship Id="rId2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4;&#1083;&#1103;%20&#1089;&#1082;&#1072;&#1079;&#1082;&#1080;%20-%20&#1047;&#1074;&#1091;&#1082;%20&#1074;&#1086;&#1083;&#1096;&#1077;&#1073;&#1089;&#1090;&#1074;&#1072;.mp3" TargetMode="Externa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58;&#1086;,%20&#1095;&#1090;&#1086;%20&#1085;&#1072;&#1076;&#1086;%20-%20&#1057;&#1090;&#1080;&#1096;&#1082;&#1080;%20&#1080;%20&#1087;&#1077;&#1089;&#1077;&#1085;&#1082;&#1080;%20&#1076;&#1083;&#1103;%20&#1076;&#1077;&#1090;&#1089;&#1082;&#1086;&#1075;&#1086;%20&#1089;&#1072;&#1076;&#1072;%20(&#1080;&#1089;&#1087;&#1086;&#1083;&#1085;&#1103;&#1102;&#1090;%20&#1076;&#1077;&#1090;&#1082;&#1080;)%20-%20&#1052;&#1091;&#1079;&#1099;&#1082;&#1072;&#1083;&#1100;&#1085;&#1072;&#1103;%20&#1079;&#1072;&#1089;&#1090;&#1072;&#1074;&#1082;&#1072;%20(www.hotplayer.ru)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slide" Target="slide3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image" Target="../media/image6.png"/><Relationship Id="rId5" Type="http://schemas.openxmlformats.org/officeDocument/2006/relationships/slide" Target="slide14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slide" Target="slide14.xml"/><Relationship Id="rId5" Type="http://schemas.openxmlformats.org/officeDocument/2006/relationships/slide" Target="slide3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slide" Target="slide14.xml"/><Relationship Id="rId5" Type="http://schemas.openxmlformats.org/officeDocument/2006/relationships/slide" Target="slide3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88;&#1080;&#1084;&#1096;&#1086;&#1090;.mp3" TargetMode="Externa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82;&#1086;&#1083;&#1086;&#1082;&#1086;&#1083;&#1100;&#1095;&#1080;&#1082;.mp3" TargetMode="Externa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3.xml"/><Relationship Id="rId18" Type="http://schemas.openxmlformats.org/officeDocument/2006/relationships/image" Target="../media/image10.png"/><Relationship Id="rId26" Type="http://schemas.openxmlformats.org/officeDocument/2006/relationships/image" Target="../media/image14.png"/><Relationship Id="rId3" Type="http://schemas.openxmlformats.org/officeDocument/2006/relationships/image" Target="../media/image7.jpeg"/><Relationship Id="rId21" Type="http://schemas.openxmlformats.org/officeDocument/2006/relationships/image" Target="../media/image10.svg"/><Relationship Id="rId7" Type="http://schemas.openxmlformats.org/officeDocument/2006/relationships/slide" Target="slide11.xml"/><Relationship Id="rId12" Type="http://schemas.openxmlformats.org/officeDocument/2006/relationships/slide" Target="slide12.xml"/><Relationship Id="rId17" Type="http://schemas.openxmlformats.org/officeDocument/2006/relationships/image" Target="../media/image6.svg"/><Relationship Id="rId25" Type="http://schemas.openxmlformats.org/officeDocument/2006/relationships/image" Target="../media/image14.sv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29" Type="http://schemas.openxmlformats.org/officeDocument/2006/relationships/image" Target="../media/image18.svg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slide" Target="slide9.xml"/><Relationship Id="rId11" Type="http://schemas.openxmlformats.org/officeDocument/2006/relationships/slide" Target="slide8.xml"/><Relationship Id="rId24" Type="http://schemas.openxmlformats.org/officeDocument/2006/relationships/image" Target="../media/image13.png"/><Relationship Id="rId5" Type="http://schemas.openxmlformats.org/officeDocument/2006/relationships/slide" Target="slide10.xml"/><Relationship Id="rId15" Type="http://schemas.openxmlformats.org/officeDocument/2006/relationships/image" Target="../media/image4.svg"/><Relationship Id="rId23" Type="http://schemas.openxmlformats.org/officeDocument/2006/relationships/image" Target="../media/image12.svg"/><Relationship Id="rId28" Type="http://schemas.openxmlformats.org/officeDocument/2006/relationships/image" Target="../media/image15.png"/><Relationship Id="rId10" Type="http://schemas.openxmlformats.org/officeDocument/2006/relationships/slide" Target="slide7.xml"/><Relationship Id="rId19" Type="http://schemas.openxmlformats.org/officeDocument/2006/relationships/image" Target="../media/image8.svg"/><Relationship Id="rId4" Type="http://schemas.openxmlformats.org/officeDocument/2006/relationships/slide" Target="slide4.xml"/><Relationship Id="rId9" Type="http://schemas.openxmlformats.org/officeDocument/2006/relationships/slide" Target="slide5.xml"/><Relationship Id="rId14" Type="http://schemas.openxmlformats.org/officeDocument/2006/relationships/image" Target="../media/image8.png"/><Relationship Id="rId22" Type="http://schemas.openxmlformats.org/officeDocument/2006/relationships/image" Target="../media/image12.png"/><Relationship Id="rId27" Type="http://schemas.openxmlformats.org/officeDocument/2006/relationships/image" Target="../media/image16.svg"/><Relationship Id="rId30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image" Target="../media/image6.png"/><Relationship Id="rId5" Type="http://schemas.openxmlformats.org/officeDocument/2006/relationships/slide" Target="slide14.xml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image" Target="../media/image6.png"/><Relationship Id="rId5" Type="http://schemas.openxmlformats.org/officeDocument/2006/relationships/slide" Target="slide14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.xml"/><Relationship Id="rId7" Type="http://schemas.openxmlformats.org/officeDocument/2006/relationships/slide" Target="slide14.xml"/><Relationship Id="rId2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79;&#1072;%20&#1087;&#1077;&#1095;&#1082;&#1086;&#1081;%20&#1087;&#1086;&#1077;&#1090;%20&#1089;&#1074;&#1077;&#1088;&#1095;&#1086;&#1082;.mp3" TargetMode="Externa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image" Target="../media/image19.png"/><Relationship Id="rId5" Type="http://schemas.openxmlformats.org/officeDocument/2006/relationships/slide" Target="slide3.xml"/><Relationship Id="rId4" Type="http://schemas.openxmlformats.org/officeDocument/2006/relationships/image" Target="../media/image18.png"/><Relationship Id="rId9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image" Target="../media/image21.jpeg"/><Relationship Id="rId5" Type="http://schemas.openxmlformats.org/officeDocument/2006/relationships/slide" Target="slide14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image" Target="../media/image6.png"/><Relationship Id="rId5" Type="http://schemas.openxmlformats.org/officeDocument/2006/relationships/slide" Target="slide14.xml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atvey\Desktop\&#1051;&#1052;%20&#1082;&#1086;&#1085;&#1082;&#1091;&#1088;&#1089;\&#1044;&#1083;&#1103;%20&#1087;&#1088;&#1077;&#1079;&#1077;&#1085;&#1090;&#1072;&#1094;&#1080;&#1080;\&#1047;&#1074;&#1091;&#1082;\&#1047;&#1074;&#1091;&#1082;&#1080;%20&#1076;&#1083;&#1103;%20&#1074;&#1080;&#1076;&#1077;&#1086;%20&#1087;&#1088;&#1080;%20&#1087;&#1077;&#1088;&#1077;&#1093;&#1086;&#1076;&#1077;%20-%20&#1042;&#1086;&#1083;&#1096;&#1077;&#1073;&#1089;&#1090;&#1074;&#1086;%202.mp3" TargetMode="External"/><Relationship Id="rId6" Type="http://schemas.openxmlformats.org/officeDocument/2006/relationships/image" Target="../media/image6.png"/><Relationship Id="rId5" Type="http://schemas.openxmlformats.org/officeDocument/2006/relationships/slide" Target="slide14.xml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380960" y="357166"/>
            <a:ext cx="10602910" cy="1719274"/>
          </a:xfrm>
        </p:spPr>
        <p:txBody>
          <a:bodyPr vertOverflow="overflow" horzOverflow="overflow" vert="horz" wrap="square" lIns="91440" tIns="45720" rIns="91440" bIns="45720" numCol="1" spcCol="0" rtlCol="0" fromWordArt="0" anchor="ctr" anchorCtr="0" forceAA="0" compatLnSpc="0">
            <a:norm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Квест-игра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«В мире профессий детского сада»</a:t>
            </a:r>
            <a:r>
              <a:rPr lang="ru-RU" dirty="0"/>
              <a:t>.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5244637" y="3475483"/>
            <a:ext cx="6624735" cy="2953890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70000" lnSpcReduction="20000"/>
          </a:bodyPr>
          <a:lstStyle/>
          <a:p>
            <a:pPr algn="l">
              <a:defRPr/>
            </a:pPr>
            <a:r>
              <a:rPr lang="ru-RU">
                <a:solidFill>
                  <a:schemeClr val="tx1"/>
                </a:solidFill>
              </a:rPr>
              <a:t>Автономная некоммерческая образовательная организация детский сад «Конфетное дерево»</a:t>
            </a:r>
            <a:endParaRPr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>
                <a:solidFill>
                  <a:schemeClr val="tx1"/>
                </a:solidFill>
              </a:rPr>
              <a:t>городского округа Самара </a:t>
            </a:r>
            <a:endParaRPr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>
                <a:solidFill>
                  <a:schemeClr val="tx1"/>
                </a:solidFill>
              </a:rPr>
              <a:t>Компетенция: «Использование информационно-коммуникативных технологий в образовательной деятельности с детьми»</a:t>
            </a:r>
            <a:endParaRPr>
              <a:solidFill>
                <a:schemeClr val="tx1"/>
              </a:solidFill>
            </a:endParaRPr>
          </a:p>
          <a:p>
            <a:pPr algn="l">
              <a:defRPr/>
            </a:pPr>
            <a:r>
              <a:rPr lang="ru-RU">
                <a:solidFill>
                  <a:schemeClr val="tx1"/>
                </a:solidFill>
              </a:rPr>
              <a:t>Воспитатель: Щетинина Людмила Михайловна</a:t>
            </a:r>
            <a:endParaRPr>
              <a:solidFill>
                <a:schemeClr val="tx1"/>
              </a:solidFill>
            </a:endParaRPr>
          </a:p>
        </p:txBody>
      </p:sp>
      <p:pic>
        <p:nvPicPr>
          <p:cNvPr id="888524266" name="Рисунок 88852426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22190" y="2184172"/>
            <a:ext cx="4922552" cy="3864204"/>
          </a:xfrm>
          <a:prstGeom prst="rect">
            <a:avLst/>
          </a:prstGeom>
        </p:spPr>
      </p:pic>
      <p:pic>
        <p:nvPicPr>
          <p:cNvPr id="7" name="То, что надо - Стишки и песенки для детского сада (исполняют детки) - Музыкальная заставка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245180" y="214290"/>
            <a:ext cx="771077" cy="714380"/>
          </a:xfrm>
          <a:prstGeom prst="rect">
            <a:avLst/>
          </a:prstGeom>
        </p:spPr>
      </p:pic>
      <p:pic>
        <p:nvPicPr>
          <p:cNvPr id="8" name="Рисунок 7" descr="0F19622D-CD67-4CBD-9831-207783482FCA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0518541" y="214290"/>
            <a:ext cx="681306" cy="714380"/>
          </a:xfrm>
          <a:prstGeom prst="rect">
            <a:avLst/>
          </a:prstGeom>
        </p:spPr>
      </p:pic>
      <p:pic>
        <p:nvPicPr>
          <p:cNvPr id="9" name="Рисунок 8" descr="0E562F13-1B55-475F-BA33-1463274E5391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739338" y="214290"/>
            <a:ext cx="700304" cy="771268"/>
          </a:xfrm>
          <a:prstGeom prst="rect">
            <a:avLst/>
          </a:prstGeom>
        </p:spPr>
      </p:pic>
      <p:pic>
        <p:nvPicPr>
          <p:cNvPr id="11" name="Для сказки - Звук волшебств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11239536" y="214290"/>
            <a:ext cx="771077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8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883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12933606" name="Заголовок 1"/>
          <p:cNvSpPr>
            <a:spLocks noGrp="1"/>
          </p:cNvSpPr>
          <p:nvPr>
            <p:ph type="title"/>
          </p:nvPr>
        </p:nvSpPr>
        <p:spPr bwMode="auto">
          <a:xfrm>
            <a:off x="878247" y="-163512"/>
            <a:ext cx="10972800" cy="1143000"/>
          </a:xfrm>
        </p:spPr>
        <p:txBody>
          <a:bodyPr/>
          <a:lstStyle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Педагог по актерскому мастерству</a:t>
            </a:r>
            <a:endParaRPr/>
          </a:p>
        </p:txBody>
      </p:sp>
      <p:pic>
        <p:nvPicPr>
          <p:cNvPr id="143320276" name="Рисунок 14332027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128470" y="780127"/>
            <a:ext cx="7935059" cy="5943545"/>
          </a:xfrm>
          <a:prstGeom prst="rect">
            <a:avLst/>
          </a:prstGeom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36ED7393-DC70-ABF0-0976-789E149502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4992" y="1149707"/>
            <a:ext cx="5423899" cy="4928166"/>
          </a:xfrm>
          <a:prstGeom prst="rect">
            <a:avLst/>
          </a:prstGeom>
        </p:spPr>
      </p:pic>
      <p:sp>
        <p:nvSpPr>
          <p:cNvPr id="5" name="Стрелка вправо с вырезом 4">
            <a:hlinkClick r:id="rId6" action="ppaction://hlinksldjump"/>
          </p:cNvPr>
          <p:cNvSpPr/>
          <p:nvPr/>
        </p:nvSpPr>
        <p:spPr bwMode="auto">
          <a:xfrm>
            <a:off x="10167966" y="5643578"/>
            <a:ext cx="1571636" cy="928694"/>
          </a:xfrm>
          <a:prstGeom prst="notchedRightArrow">
            <a:avLst/>
          </a:prstGeom>
          <a:solidFill>
            <a:srgbClr val="0EE4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ест 5"/>
          <p:cNvSpPr/>
          <p:nvPr/>
        </p:nvSpPr>
        <p:spPr bwMode="auto">
          <a:xfrm rot="18932443">
            <a:off x="501832" y="5478697"/>
            <a:ext cx="928694" cy="928694"/>
          </a:xfrm>
          <a:prstGeom prst="plus">
            <a:avLst>
              <a:gd name="adj" fmla="val 396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 bwMode="auto">
          <a:xfrm>
            <a:off x="12382544" y="464344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2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320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320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332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93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933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12933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933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12933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12933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3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47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01293360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63139690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373418"/>
            <a:ext cx="10972800" cy="1143000"/>
          </a:xfrm>
        </p:spPr>
        <p:txBody>
          <a:bodyPr/>
          <a:lstStyle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Педагог по английскому языку</a:t>
            </a:r>
          </a:p>
        </p:txBody>
      </p:sp>
      <p:pic>
        <p:nvPicPr>
          <p:cNvPr id="2091388530" name="Рисунок 2091388529"/>
          <p:cNvPicPr>
            <a:picLocks noChangeAspect="1"/>
          </p:cNvPicPr>
          <p:nvPr/>
        </p:nvPicPr>
        <p:blipFill>
          <a:blip r:embed="rId3"/>
          <a:srcRect t="4722" b="13611"/>
          <a:stretch/>
        </p:blipFill>
        <p:spPr bwMode="auto">
          <a:xfrm>
            <a:off x="6228626" y="1988553"/>
            <a:ext cx="5568604" cy="35972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06F8CE0-6CB6-D076-4AEE-F8E7659D5729}"/>
              </a:ext>
            </a:extLst>
          </p:cNvPr>
          <p:cNvSpPr txBox="1"/>
          <p:nvPr/>
        </p:nvSpPr>
        <p:spPr>
          <a:xfrm>
            <a:off x="609598" y="2228671"/>
            <a:ext cx="535377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000" dirty="0"/>
              <a:t>Пишет странный алфавит, </a:t>
            </a:r>
          </a:p>
          <a:p>
            <a:pPr algn="l"/>
            <a:r>
              <a:rPr lang="ru-RU" sz="3000" dirty="0"/>
              <a:t>Не по-русски говорит, </a:t>
            </a:r>
          </a:p>
          <a:p>
            <a:pPr algn="l"/>
            <a:r>
              <a:rPr lang="ru-RU" sz="3000" dirty="0"/>
              <a:t>Перевод сказать велит,</a:t>
            </a:r>
          </a:p>
          <a:p>
            <a:pPr algn="l"/>
            <a:r>
              <a:rPr lang="ru-RU" sz="3000" dirty="0"/>
              <a:t>Ее трудно нам понять,</a:t>
            </a:r>
          </a:p>
          <a:p>
            <a:pPr algn="l"/>
            <a:r>
              <a:rPr lang="ru-RU" sz="3000" dirty="0"/>
              <a:t>Но учимся мы понимать.</a:t>
            </a:r>
          </a:p>
        </p:txBody>
      </p:sp>
      <p:sp>
        <p:nvSpPr>
          <p:cNvPr id="5" name="Стрелка вправо с вырезом 4">
            <a:hlinkClick r:id="rId4" action="ppaction://hlinksldjump"/>
          </p:cNvPr>
          <p:cNvSpPr/>
          <p:nvPr/>
        </p:nvSpPr>
        <p:spPr bwMode="auto">
          <a:xfrm>
            <a:off x="10167966" y="5643578"/>
            <a:ext cx="1571636" cy="928694"/>
          </a:xfrm>
          <a:prstGeom prst="notchedRightArrow">
            <a:avLst/>
          </a:prstGeom>
          <a:solidFill>
            <a:srgbClr val="0EE4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ест 5">
            <a:hlinkClick r:id="rId5" action="ppaction://hlinksldjump"/>
          </p:cNvPr>
          <p:cNvSpPr/>
          <p:nvPr/>
        </p:nvSpPr>
        <p:spPr bwMode="auto">
          <a:xfrm rot="18932443">
            <a:off x="501832" y="5478697"/>
            <a:ext cx="928694" cy="928694"/>
          </a:xfrm>
          <a:prstGeom prst="plus">
            <a:avLst>
              <a:gd name="adj" fmla="val 396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 bwMode="auto">
          <a:xfrm>
            <a:off x="12382544" y="485776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38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91388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91388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91388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91388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139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463139690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766479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8" y="-49212"/>
            <a:ext cx="10972800" cy="1143000"/>
          </a:xfrm>
        </p:spPr>
        <p:txBody>
          <a:bodyPr/>
          <a:lstStyle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Педагог по развитию речи</a:t>
            </a:r>
            <a:endParaRPr/>
          </a:p>
        </p:txBody>
      </p:sp>
      <p:pic>
        <p:nvPicPr>
          <p:cNvPr id="362366851" name="Рисунок 36236685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277070" y="870457"/>
            <a:ext cx="5685384" cy="4264038"/>
          </a:xfrm>
          <a:prstGeom prst="rect">
            <a:avLst/>
          </a:prstGeom>
        </p:spPr>
      </p:pic>
      <p:pic>
        <p:nvPicPr>
          <p:cNvPr id="2" name="Рисунок 2">
            <a:extLst>
              <a:ext uri="{FF2B5EF4-FFF2-40B4-BE49-F238E27FC236}">
                <a16:creationId xmlns:a16="http://schemas.microsoft.com/office/drawing/2014/main" xmlns="" id="{F3648BED-B14E-2954-D2CD-E80C3C18A4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6179" y="2111954"/>
            <a:ext cx="6018354" cy="3910477"/>
          </a:xfrm>
          <a:prstGeom prst="rect">
            <a:avLst/>
          </a:prstGeom>
        </p:spPr>
      </p:pic>
      <p:sp>
        <p:nvSpPr>
          <p:cNvPr id="5" name="Стрелка вправо с вырезом 4">
            <a:hlinkClick r:id="rId5" action="ppaction://hlinksldjump"/>
          </p:cNvPr>
          <p:cNvSpPr/>
          <p:nvPr/>
        </p:nvSpPr>
        <p:spPr bwMode="auto">
          <a:xfrm>
            <a:off x="10167966" y="5643578"/>
            <a:ext cx="1571636" cy="928694"/>
          </a:xfrm>
          <a:prstGeom prst="notchedRightArrow">
            <a:avLst/>
          </a:prstGeom>
          <a:solidFill>
            <a:srgbClr val="0EE4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ест 5">
            <a:hlinkClick r:id="rId6" action="ppaction://hlinksldjump"/>
          </p:cNvPr>
          <p:cNvSpPr/>
          <p:nvPr/>
        </p:nvSpPr>
        <p:spPr bwMode="auto">
          <a:xfrm rot="18932443">
            <a:off x="501832" y="5478697"/>
            <a:ext cx="928694" cy="928694"/>
          </a:xfrm>
          <a:prstGeom prst="plus">
            <a:avLst>
              <a:gd name="adj" fmla="val 396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 bwMode="auto">
          <a:xfrm>
            <a:off x="12453982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36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2366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2366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23668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62366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6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5766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57664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5766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5766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66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66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47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76647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81163233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Музыкальный руководитель</a:t>
            </a:r>
            <a:endParaRPr/>
          </a:p>
        </p:txBody>
      </p:sp>
      <p:pic>
        <p:nvPicPr>
          <p:cNvPr id="1552417292" name="Рисунок 1552417291"/>
          <p:cNvPicPr>
            <a:picLocks noChangeAspect="1"/>
          </p:cNvPicPr>
          <p:nvPr/>
        </p:nvPicPr>
        <p:blipFill>
          <a:blip r:embed="rId4"/>
          <a:srcRect b="10393"/>
          <a:stretch/>
        </p:blipFill>
        <p:spPr bwMode="auto">
          <a:xfrm>
            <a:off x="6363524" y="1765655"/>
            <a:ext cx="5218875" cy="383468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998943CE-4850-EAB9-8CCD-457AEACD936F}"/>
              </a:ext>
            </a:extLst>
          </p:cNvPr>
          <p:cNvSpPr txBox="1"/>
          <p:nvPr/>
        </p:nvSpPr>
        <p:spPr>
          <a:xfrm>
            <a:off x="340902" y="1997839"/>
            <a:ext cx="60226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dirty="0"/>
              <a:t>У Вас волшебная работа: </a:t>
            </a:r>
          </a:p>
          <a:p>
            <a:pPr algn="l"/>
            <a:r>
              <a:rPr lang="ru-RU" sz="3600" dirty="0"/>
              <a:t>Вам покорились звуки, ноты</a:t>
            </a:r>
          </a:p>
          <a:p>
            <a:pPr algn="l"/>
            <a:r>
              <a:rPr lang="ru-RU" sz="3600" dirty="0"/>
              <a:t>Вы можете повелевать </a:t>
            </a:r>
          </a:p>
          <a:p>
            <a:pPr algn="l"/>
            <a:r>
              <a:rPr lang="ru-RU" sz="3600" dirty="0"/>
              <a:t>В душе мелодии звучать.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2564C2F-37C4-1FF5-2903-777C22C841A3}"/>
              </a:ext>
            </a:extLst>
          </p:cNvPr>
          <p:cNvSpPr txBox="1"/>
          <p:nvPr/>
        </p:nvSpPr>
        <p:spPr>
          <a:xfrm>
            <a:off x="5167489" y="251460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x-non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B45E567-9B13-8076-54C7-9A0AF0594B66}"/>
              </a:ext>
            </a:extLst>
          </p:cNvPr>
          <p:cNvSpPr txBox="1"/>
          <p:nvPr/>
        </p:nvSpPr>
        <p:spPr>
          <a:xfrm>
            <a:off x="5172307" y="2523892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 dirty="0"/>
          </a:p>
        </p:txBody>
      </p:sp>
      <p:sp>
        <p:nvSpPr>
          <p:cNvPr id="7" name="Стрелка вправо с вырезом 6">
            <a:hlinkClick r:id="rId5" action="ppaction://hlinksldjump"/>
          </p:cNvPr>
          <p:cNvSpPr/>
          <p:nvPr/>
        </p:nvSpPr>
        <p:spPr bwMode="auto">
          <a:xfrm>
            <a:off x="10167966" y="5643578"/>
            <a:ext cx="1571636" cy="928694"/>
          </a:xfrm>
          <a:prstGeom prst="notchedRightArrow">
            <a:avLst/>
          </a:prstGeom>
          <a:solidFill>
            <a:srgbClr val="0EE4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рест 7">
            <a:hlinkClick r:id="rId6" action="ppaction://hlinksldjump"/>
          </p:cNvPr>
          <p:cNvSpPr/>
          <p:nvPr/>
        </p:nvSpPr>
        <p:spPr bwMode="auto">
          <a:xfrm rot="18932443">
            <a:off x="501832" y="5478697"/>
            <a:ext cx="928694" cy="928694"/>
          </a:xfrm>
          <a:prstGeom prst="plus">
            <a:avLst>
              <a:gd name="adj" fmla="val 396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 bwMode="auto">
          <a:xfrm>
            <a:off x="12596858" y="464344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2417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52417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52417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52417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16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1163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73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81163233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398" y="2643182"/>
            <a:ext cx="5786478" cy="171450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Ты был близок. Попробуй еще раз</a:t>
            </a:r>
          </a:p>
        </p:txBody>
      </p:sp>
      <p:sp>
        <p:nvSpPr>
          <p:cNvPr id="4" name="Улыбающееся лицо 3">
            <a:hlinkClick r:id="rId3" action="ppaction://hlinksldjump"/>
          </p:cNvPr>
          <p:cNvSpPr/>
          <p:nvPr/>
        </p:nvSpPr>
        <p:spPr>
          <a:xfrm>
            <a:off x="10239404" y="5143512"/>
            <a:ext cx="1357322" cy="1285884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мшо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810908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7349805" name="Объект 2"/>
          <p:cNvSpPr>
            <a:spLocks noGrp="1"/>
          </p:cNvSpPr>
          <p:nvPr>
            <p:ph idx="1"/>
          </p:nvPr>
        </p:nvSpPr>
        <p:spPr bwMode="auto">
          <a:xfrm>
            <a:off x="459027" y="2476500"/>
            <a:ext cx="5350230" cy="1904998"/>
          </a:xfrm>
        </p:spPr>
        <p:txBody>
          <a:bodyPr/>
          <a:lstStyle/>
          <a:p>
            <a:pPr marL="0" indent="0" algn="ctr">
              <a:buFont typeface="Arial"/>
              <a:buNone/>
              <a:defRPr/>
            </a:pPr>
            <a:r>
              <a:rPr sz="4800" dirty="0">
                <a:solidFill>
                  <a:schemeClr val="tx1"/>
                </a:solidFill>
              </a:rPr>
              <a:t>Финиш</a:t>
            </a:r>
            <a:r>
              <a:rPr lang="ru-RU" sz="4800" dirty="0">
                <a:solidFill>
                  <a:schemeClr val="tx1"/>
                </a:solidFill>
              </a:rPr>
              <a:t> !!!</a:t>
            </a:r>
            <a:endParaRPr sz="4800" dirty="0">
              <a:solidFill>
                <a:schemeClr val="tx1"/>
              </a:solidFill>
            </a:endParaRPr>
          </a:p>
          <a:p>
            <a:pPr marL="0" indent="0" algn="ctr">
              <a:buFont typeface="Arial"/>
              <a:buNone/>
              <a:defRPr/>
            </a:pPr>
            <a:r>
              <a:rPr sz="4800" dirty="0">
                <a:solidFill>
                  <a:schemeClr val="tx1"/>
                </a:solidFill>
              </a:rPr>
              <a:t>До новых встреч</a:t>
            </a:r>
          </a:p>
        </p:txBody>
      </p:sp>
      <p:pic>
        <p:nvPicPr>
          <p:cNvPr id="1086280130" name="Рисунок 108628012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809257" y="865610"/>
            <a:ext cx="5628596" cy="5465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 bwMode="auto">
          <a:xfrm>
            <a:off x="12453982" y="5143512"/>
            <a:ext cx="304800" cy="304800"/>
          </a:xfrm>
          <a:prstGeom prst="rect">
            <a:avLst/>
          </a:prstGeom>
        </p:spPr>
      </p:pic>
      <p:pic>
        <p:nvPicPr>
          <p:cNvPr id="5" name="колокольчик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11168098" y="5714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28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6280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6280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86280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86280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4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2734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27349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349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27349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27349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473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31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31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92734980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09518505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611981"/>
            <a:ext cx="10972800" cy="5634038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0000" lnSpcReduction="2000"/>
          </a:bodyPr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/>
              <a:buChar char="•"/>
              <a:defRPr/>
            </a:lvl9pPr>
          </a:lstStyle>
          <a:p>
            <a:pPr algn="just">
              <a:defRPr/>
            </a:pPr>
            <a:r>
              <a:rPr dirty="0"/>
              <a:t>Цель: формирование у обучающихся базовых представлений о педагогических профессиях работников детского сада.</a:t>
            </a:r>
            <a:endParaRPr lang="ru-RU" dirty="0"/>
          </a:p>
          <a:p>
            <a:pPr algn="just">
              <a:defRPr/>
            </a:pPr>
            <a:endParaRPr dirty="0"/>
          </a:p>
          <a:p>
            <a:pPr algn="just">
              <a:defRPr/>
            </a:pPr>
            <a:r>
              <a:rPr dirty="0"/>
              <a:t>Задачи:</a:t>
            </a:r>
          </a:p>
          <a:p>
            <a:pPr marL="438080" indent="-438080" algn="just">
              <a:buFont typeface="Arial"/>
              <a:buAutoNum type="arabicPeriod"/>
              <a:defRPr/>
            </a:pPr>
            <a:r>
              <a:rPr dirty="0"/>
              <a:t>Сформировать у детей старшего дошкольного возраста представления о профессиях работников детского сада.</a:t>
            </a:r>
          </a:p>
          <a:p>
            <a:pPr marL="438080" indent="-438080" algn="just">
              <a:buFont typeface="Arial"/>
              <a:buAutoNum type="arabicPeriod"/>
              <a:defRPr/>
            </a:pPr>
            <a:r>
              <a:rPr dirty="0"/>
              <a:t>Расширить представление </a:t>
            </a:r>
            <a:r>
              <a:t>детей о </a:t>
            </a:r>
            <a:r>
              <a:rPr dirty="0"/>
              <a:t>профессиях, связанных с дошкольным образованием.</a:t>
            </a:r>
          </a:p>
          <a:p>
            <a:pPr marL="438080" indent="-438080" algn="just">
              <a:buFont typeface="Arial"/>
              <a:buAutoNum type="arabicPeriod"/>
              <a:defRPr/>
            </a:pPr>
            <a:r>
              <a:rPr dirty="0"/>
              <a:t>Активизировать мышление детей, зрительно-слуховое восприятие.</a:t>
            </a:r>
          </a:p>
          <a:p>
            <a:pPr marL="438080" indent="-438080" algn="just">
              <a:buFont typeface="Arial"/>
              <a:buAutoNum type="arabicPeriod"/>
              <a:defRPr/>
            </a:pPr>
            <a:r>
              <a:rPr dirty="0"/>
              <a:t>Воспитать чувство ценностного отношения к труду педагога </a:t>
            </a:r>
            <a:r>
              <a:t>детского сада</a:t>
            </a:r>
            <a:r>
              <a:rPr lang="ru-RU" dirty="0"/>
              <a:t>.</a:t>
            </a:r>
            <a:endParaRPr dirty="0"/>
          </a:p>
        </p:txBody>
      </p:sp>
      <p:pic>
        <p:nvPicPr>
          <p:cNvPr id="3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 bwMode="auto">
          <a:xfrm>
            <a:off x="1219200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tvey\Downloads\image-09-03-23-01-0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9786" y="0"/>
            <a:ext cx="7138300" cy="6858000"/>
          </a:xfrm>
          <a:prstGeom prst="rect">
            <a:avLst/>
          </a:prstGeom>
          <a:noFill/>
        </p:spPr>
      </p:pic>
      <p:sp>
        <p:nvSpPr>
          <p:cNvPr id="5" name="4-конечная звезда 4">
            <a:hlinkClick r:id="rId4" action="ppaction://hlinksldjump"/>
          </p:cNvPr>
          <p:cNvSpPr/>
          <p:nvPr/>
        </p:nvSpPr>
        <p:spPr>
          <a:xfrm>
            <a:off x="6381752" y="5715016"/>
            <a:ext cx="1071570" cy="1142984"/>
          </a:xfrm>
          <a:prstGeom prst="star4">
            <a:avLst>
              <a:gd name="adj" fmla="val 14179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4-конечная звезда 6">
            <a:hlinkClick r:id="rId5" action="ppaction://hlinksldjump"/>
          </p:cNvPr>
          <p:cNvSpPr/>
          <p:nvPr/>
        </p:nvSpPr>
        <p:spPr bwMode="auto">
          <a:xfrm>
            <a:off x="7096132" y="214290"/>
            <a:ext cx="1143008" cy="1071570"/>
          </a:xfrm>
          <a:prstGeom prst="star4">
            <a:avLst>
              <a:gd name="adj" fmla="val 1051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8" name="4-конечная звезда 7">
            <a:hlinkClick r:id="rId6" action="ppaction://hlinksldjump"/>
          </p:cNvPr>
          <p:cNvSpPr/>
          <p:nvPr/>
        </p:nvSpPr>
        <p:spPr bwMode="auto">
          <a:xfrm>
            <a:off x="7310446" y="1643050"/>
            <a:ext cx="1143008" cy="1071570"/>
          </a:xfrm>
          <a:prstGeom prst="star4">
            <a:avLst>
              <a:gd name="adj" fmla="val 1150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9" name="4-конечная звезда 8">
            <a:hlinkClick r:id="rId7" action="ppaction://hlinksldjump"/>
          </p:cNvPr>
          <p:cNvSpPr/>
          <p:nvPr/>
        </p:nvSpPr>
        <p:spPr bwMode="auto">
          <a:xfrm>
            <a:off x="5095868" y="714356"/>
            <a:ext cx="1214446" cy="1214446"/>
          </a:xfrm>
          <a:prstGeom prst="star4">
            <a:avLst>
              <a:gd name="adj" fmla="val 9544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0" name="4-конечная звезда 9">
            <a:hlinkClick r:id="rId8" action="ppaction://hlinksldjump"/>
          </p:cNvPr>
          <p:cNvSpPr/>
          <p:nvPr/>
        </p:nvSpPr>
        <p:spPr bwMode="auto">
          <a:xfrm>
            <a:off x="3167042" y="4500570"/>
            <a:ext cx="1214446" cy="1143008"/>
          </a:xfrm>
          <a:prstGeom prst="star4">
            <a:avLst>
              <a:gd name="adj" fmla="val 105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4-конечная звезда 10">
            <a:hlinkClick r:id="rId9" action="ppaction://hlinksldjump"/>
          </p:cNvPr>
          <p:cNvSpPr/>
          <p:nvPr/>
        </p:nvSpPr>
        <p:spPr bwMode="auto">
          <a:xfrm>
            <a:off x="5024430" y="4714884"/>
            <a:ext cx="1071570" cy="1143008"/>
          </a:xfrm>
          <a:prstGeom prst="star4">
            <a:avLst>
              <a:gd name="adj" fmla="val 11791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4-конечная звезда 12">
            <a:hlinkClick r:id="rId10" action="ppaction://hlinksldjump"/>
          </p:cNvPr>
          <p:cNvSpPr/>
          <p:nvPr/>
        </p:nvSpPr>
        <p:spPr bwMode="auto">
          <a:xfrm>
            <a:off x="6024562" y="3571876"/>
            <a:ext cx="1143008" cy="1143008"/>
          </a:xfrm>
          <a:prstGeom prst="star4">
            <a:avLst>
              <a:gd name="adj" fmla="val 13065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4" name="4-конечная звезда 13">
            <a:hlinkClick r:id="rId11" action="ppaction://hlinksldjump"/>
          </p:cNvPr>
          <p:cNvSpPr/>
          <p:nvPr/>
        </p:nvSpPr>
        <p:spPr bwMode="auto">
          <a:xfrm>
            <a:off x="7524760" y="3000372"/>
            <a:ext cx="1214446" cy="1143008"/>
          </a:xfrm>
          <a:prstGeom prst="star4">
            <a:avLst>
              <a:gd name="adj" fmla="val 1059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5" name="4-конечная звезда 14">
            <a:hlinkClick r:id="rId12" action="ppaction://hlinksldjump"/>
          </p:cNvPr>
          <p:cNvSpPr/>
          <p:nvPr/>
        </p:nvSpPr>
        <p:spPr bwMode="auto">
          <a:xfrm>
            <a:off x="3738546" y="785794"/>
            <a:ext cx="1214446" cy="1143008"/>
          </a:xfrm>
          <a:prstGeom prst="star4">
            <a:avLst>
              <a:gd name="adj" fmla="val 11791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6" name="4-конечная звезда 15">
            <a:hlinkClick r:id="rId13" action="ppaction://hlinksldjump"/>
          </p:cNvPr>
          <p:cNvSpPr/>
          <p:nvPr/>
        </p:nvSpPr>
        <p:spPr bwMode="auto">
          <a:xfrm>
            <a:off x="2952728" y="2285992"/>
            <a:ext cx="1214446" cy="1214446"/>
          </a:xfrm>
          <a:prstGeom prst="star4">
            <a:avLst>
              <a:gd name="adj" fmla="val 1066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0" name="Управляющая кнопка: справка 19">
            <a:hlinkClick r:id="" action="ppaction://hlinkshowjump?jump=lastslide" highlightClick="1"/>
          </p:cNvPr>
          <p:cNvSpPr/>
          <p:nvPr/>
        </p:nvSpPr>
        <p:spPr>
          <a:xfrm>
            <a:off x="4381488" y="3071810"/>
            <a:ext cx="1143008" cy="1071570"/>
          </a:xfrm>
          <a:prstGeom prst="actionButtonHelp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2" descr="Карта сокровищ контур">
            <a:extLst>
              <a:ext uri="{FF2B5EF4-FFF2-40B4-BE49-F238E27FC236}">
                <a16:creationId xmlns:a16="http://schemas.microsoft.com/office/drawing/2014/main" xmlns="" id="{683AC6DC-4489-3158-A31F-40C8D1FD54F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9239272" y="3700466"/>
            <a:ext cx="3171844" cy="3171844"/>
          </a:xfrm>
          <a:prstGeom prst="rect">
            <a:avLst/>
          </a:prstGeom>
        </p:spPr>
      </p:pic>
      <p:pic>
        <p:nvPicPr>
          <p:cNvPr id="4" name="Рисунок 5" descr="Треасуре морозильный контур">
            <a:extLst>
              <a:ext uri="{FF2B5EF4-FFF2-40B4-BE49-F238E27FC236}">
                <a16:creationId xmlns:a16="http://schemas.microsoft.com/office/drawing/2014/main" xmlns="" id="{9C65B9B1-A48D-32D2-AFD1-FE7AE7BF174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299926" y="2521739"/>
            <a:ext cx="1814522" cy="1814522"/>
          </a:xfrm>
          <a:prstGeom prst="rect">
            <a:avLst/>
          </a:prstGeom>
        </p:spPr>
      </p:pic>
      <p:pic>
        <p:nvPicPr>
          <p:cNvPr id="6" name="Рисунок 11" descr="Компас контур">
            <a:extLst>
              <a:ext uri="{FF2B5EF4-FFF2-40B4-BE49-F238E27FC236}">
                <a16:creationId xmlns:a16="http://schemas.microsoft.com/office/drawing/2014/main" xmlns="" id="{59BAD615-F88B-63B2-25FA-131A7372114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59663" y="387815"/>
            <a:ext cx="2285900" cy="2285900"/>
          </a:xfrm>
          <a:prstGeom prst="rect">
            <a:avLst/>
          </a:prstGeom>
        </p:spPr>
      </p:pic>
      <p:pic>
        <p:nvPicPr>
          <p:cNvPr id="12" name="Рисунок 16" descr="Северная Америка со сплошной заливкой">
            <a:extLst>
              <a:ext uri="{FF2B5EF4-FFF2-40B4-BE49-F238E27FC236}">
                <a16:creationId xmlns:a16="http://schemas.microsoft.com/office/drawing/2014/main" xmlns="" id="{B07F0296-8A6A-C19B-393B-5B2A8EC304D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21"/>
              </a:ext>
            </a:extLst>
          </a:blip>
          <a:stretch>
            <a:fillRect/>
          </a:stretch>
        </p:blipFill>
        <p:spPr>
          <a:xfrm>
            <a:off x="9618113" y="235723"/>
            <a:ext cx="2100274" cy="2100274"/>
          </a:xfrm>
          <a:prstGeom prst="rect">
            <a:avLst/>
          </a:prstGeom>
        </p:spPr>
      </p:pic>
      <p:pic>
        <p:nvPicPr>
          <p:cNvPr id="17" name="Рисунок 17" descr="Южная Америка со сплошной заливкой">
            <a:extLst>
              <a:ext uri="{FF2B5EF4-FFF2-40B4-BE49-F238E27FC236}">
                <a16:creationId xmlns:a16="http://schemas.microsoft.com/office/drawing/2014/main" xmlns="" id="{4E209688-4F3A-64B5-4891-1A585323A51C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23"/>
              </a:ext>
            </a:extLst>
          </a:blip>
          <a:stretch>
            <a:fillRect/>
          </a:stretch>
        </p:blipFill>
        <p:spPr>
          <a:xfrm>
            <a:off x="10675038" y="1307293"/>
            <a:ext cx="1957398" cy="1957398"/>
          </a:xfrm>
          <a:prstGeom prst="rect">
            <a:avLst/>
          </a:prstGeom>
        </p:spPr>
      </p:pic>
      <p:pic>
        <p:nvPicPr>
          <p:cNvPr id="18" name="Рисунок 18" descr="Европа со сплошной заливкой">
            <a:extLst>
              <a:ext uri="{FF2B5EF4-FFF2-40B4-BE49-F238E27FC236}">
                <a16:creationId xmlns:a16="http://schemas.microsoft.com/office/drawing/2014/main" xmlns="" id="{4DE4538F-A6C1-1C71-9DC6-B4ED74E0727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25"/>
              </a:ext>
            </a:extLst>
          </a:blip>
          <a:stretch>
            <a:fillRect/>
          </a:stretch>
        </p:blipFill>
        <p:spPr>
          <a:xfrm rot="20631388">
            <a:off x="9468001" y="1701905"/>
            <a:ext cx="1845997" cy="1845997"/>
          </a:xfrm>
          <a:prstGeom prst="rect">
            <a:avLst/>
          </a:prstGeom>
        </p:spPr>
      </p:pic>
      <p:pic>
        <p:nvPicPr>
          <p:cNvPr id="19" name="Рисунок 20" descr="Африка со сплошной заливкой">
            <a:extLst>
              <a:ext uri="{FF2B5EF4-FFF2-40B4-BE49-F238E27FC236}">
                <a16:creationId xmlns:a16="http://schemas.microsoft.com/office/drawing/2014/main" xmlns="" id="{1502CB1C-B794-BC57-4754-BD39E8698AD6}"/>
              </a:ext>
            </a:extLst>
          </p:cNvPr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27"/>
              </a:ext>
            </a:extLst>
          </a:blip>
          <a:stretch>
            <a:fillRect/>
          </a:stretch>
        </p:blipFill>
        <p:spPr>
          <a:xfrm rot="14694053">
            <a:off x="9389236" y="1491696"/>
            <a:ext cx="1031751" cy="1031751"/>
          </a:xfrm>
          <a:prstGeom prst="rect">
            <a:avLst/>
          </a:prstGeom>
        </p:spPr>
      </p:pic>
      <p:pic>
        <p:nvPicPr>
          <p:cNvPr id="21" name="Рисунок 21" descr="Пейзаж шоссе контур">
            <a:extLst>
              <a:ext uri="{FF2B5EF4-FFF2-40B4-BE49-F238E27FC236}">
                <a16:creationId xmlns:a16="http://schemas.microsoft.com/office/drawing/2014/main" xmlns="" id="{8AB346B3-6B5A-7A77-0CF3-62A9219C1CA2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xmlns="" val="0"/>
              </a:ext>
              <a:ext uri="{96DAC541-7B7A-43D3-8B79-37D633B846F1}">
                <asvg:svgBlip xmlns:asvg="http://schemas.microsoft.com/office/drawing/2016/SVG/main" xmlns="" r:embed="rId29"/>
              </a:ext>
            </a:extLst>
          </a:blip>
          <a:stretch>
            <a:fillRect/>
          </a:stretch>
        </p:blipFill>
        <p:spPr>
          <a:xfrm>
            <a:off x="-11891" y="4184286"/>
            <a:ext cx="2285900" cy="2285900"/>
          </a:xfrm>
          <a:prstGeom prst="rect">
            <a:avLst/>
          </a:prstGeom>
        </p:spPr>
      </p:pic>
      <p:pic>
        <p:nvPicPr>
          <p:cNvPr id="22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0"/>
          <a:stretch>
            <a:fillRect/>
          </a:stretch>
        </p:blipFill>
        <p:spPr bwMode="auto">
          <a:xfrm>
            <a:off x="121920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28561495" name="Заголовок 1"/>
          <p:cNvSpPr>
            <a:spLocks noGrp="1"/>
          </p:cNvSpPr>
          <p:nvPr>
            <p:ph type="title"/>
          </p:nvPr>
        </p:nvSpPr>
        <p:spPr bwMode="auto">
          <a:xfrm>
            <a:off x="666748" y="26987"/>
            <a:ext cx="10972800" cy="1143000"/>
          </a:xfrm>
        </p:spPr>
        <p:txBody>
          <a:bodyPr/>
          <a:lstStyle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Воспитатель</a:t>
            </a:r>
          </a:p>
        </p:txBody>
      </p:sp>
      <p:pic>
        <p:nvPicPr>
          <p:cNvPr id="679564183" name="Рисунок 67956418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485530" y="1367256"/>
            <a:ext cx="6154018" cy="45363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5D90730D-8EA5-9C59-E8D0-E39B1A83793F}"/>
              </a:ext>
            </a:extLst>
          </p:cNvPr>
          <p:cNvSpPr txBox="1"/>
          <p:nvPr/>
        </p:nvSpPr>
        <p:spPr>
          <a:xfrm>
            <a:off x="309522" y="2094598"/>
            <a:ext cx="59844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dirty="0"/>
              <a:t>Учит вежливости нас, </a:t>
            </a:r>
          </a:p>
          <a:p>
            <a:pPr algn="l"/>
            <a:r>
              <a:rPr lang="ru-RU" sz="3200" dirty="0"/>
              <a:t>Прочитает в слух рассказ.</a:t>
            </a:r>
          </a:p>
          <a:p>
            <a:pPr algn="l"/>
            <a:r>
              <a:rPr lang="ru-RU" sz="3200" dirty="0"/>
              <a:t>Не учитель, не писатель.</a:t>
            </a:r>
          </a:p>
          <a:p>
            <a:pPr algn="l"/>
            <a:r>
              <a:rPr lang="ru-RU" sz="3200" dirty="0"/>
              <a:t>Это наша…</a:t>
            </a:r>
          </a:p>
        </p:txBody>
      </p:sp>
      <p:sp>
        <p:nvSpPr>
          <p:cNvPr id="5" name="Стрелка вправо с вырезом 4">
            <a:hlinkClick r:id="rId4" action="ppaction://hlinksldjump"/>
          </p:cNvPr>
          <p:cNvSpPr/>
          <p:nvPr/>
        </p:nvSpPr>
        <p:spPr>
          <a:xfrm>
            <a:off x="10167966" y="5643578"/>
            <a:ext cx="1571636" cy="928694"/>
          </a:xfrm>
          <a:prstGeom prst="notchedRightArrow">
            <a:avLst/>
          </a:prstGeom>
          <a:solidFill>
            <a:srgbClr val="0EE4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ест 5">
            <a:hlinkClick r:id="rId5" action="ppaction://hlinksldjump"/>
          </p:cNvPr>
          <p:cNvSpPr/>
          <p:nvPr/>
        </p:nvSpPr>
        <p:spPr>
          <a:xfrm rot="18932443">
            <a:off x="501832" y="5478697"/>
            <a:ext cx="928694" cy="928694"/>
          </a:xfrm>
          <a:prstGeom prst="plus">
            <a:avLst>
              <a:gd name="adj" fmla="val 396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 bwMode="auto">
          <a:xfrm>
            <a:off x="1238254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564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79564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79564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79564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79564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56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561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561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561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85614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47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028561495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48794986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              Педагог по хореографии</a:t>
            </a:r>
          </a:p>
        </p:txBody>
      </p:sp>
      <p:pic>
        <p:nvPicPr>
          <p:cNvPr id="67790980" name="Рисунок 6779097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23848" y="634467"/>
            <a:ext cx="6307669" cy="630766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ACF7E312-4E96-12B8-3465-7C58B29B21CA}"/>
              </a:ext>
            </a:extLst>
          </p:cNvPr>
          <p:cNvSpPr txBox="1"/>
          <p:nvPr/>
        </p:nvSpPr>
        <p:spPr>
          <a:xfrm>
            <a:off x="5274730" y="1366897"/>
            <a:ext cx="630766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dirty="0"/>
              <a:t>Она умеет четко и красиво</a:t>
            </a:r>
          </a:p>
          <a:p>
            <a:pPr algn="l"/>
            <a:r>
              <a:rPr lang="ru-RU" sz="3200" dirty="0"/>
              <a:t>Любую вам фигуру показать, </a:t>
            </a:r>
          </a:p>
          <a:p>
            <a:pPr algn="l"/>
            <a:r>
              <a:rPr lang="ru-RU" sz="3200" dirty="0"/>
              <a:t>Ну а улыбнется…- просто диво.</a:t>
            </a:r>
          </a:p>
          <a:p>
            <a:pPr algn="l"/>
            <a:r>
              <a:rPr lang="ru-RU" sz="3200" dirty="0"/>
              <a:t>Кто вас учит танцевать ?</a:t>
            </a:r>
            <a:endParaRPr lang="x-none" sz="3200" dirty="0"/>
          </a:p>
        </p:txBody>
      </p:sp>
      <p:sp>
        <p:nvSpPr>
          <p:cNvPr id="5" name="Стрелка вправо с вырезом 4">
            <a:hlinkClick r:id="rId4" action="ppaction://hlinksldjump"/>
          </p:cNvPr>
          <p:cNvSpPr/>
          <p:nvPr/>
        </p:nvSpPr>
        <p:spPr bwMode="auto">
          <a:xfrm>
            <a:off x="10167966" y="5643578"/>
            <a:ext cx="1571636" cy="928694"/>
          </a:xfrm>
          <a:prstGeom prst="notchedRightArrow">
            <a:avLst/>
          </a:prstGeom>
          <a:solidFill>
            <a:srgbClr val="0EE4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ест 5">
            <a:hlinkClick r:id="rId5" action="ppaction://hlinksldjump"/>
          </p:cNvPr>
          <p:cNvSpPr/>
          <p:nvPr/>
        </p:nvSpPr>
        <p:spPr bwMode="auto">
          <a:xfrm rot="18932443">
            <a:off x="501832" y="5478697"/>
            <a:ext cx="928694" cy="928694"/>
          </a:xfrm>
          <a:prstGeom prst="plus">
            <a:avLst>
              <a:gd name="adj" fmla="val 396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 bwMode="auto">
          <a:xfrm>
            <a:off x="12525420" y="578645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90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790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790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794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348794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47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348794986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39742414" name="Заголовок 1"/>
          <p:cNvSpPr>
            <a:spLocks noGrp="1"/>
          </p:cNvSpPr>
          <p:nvPr>
            <p:ph type="title"/>
          </p:nvPr>
        </p:nvSpPr>
        <p:spPr bwMode="auto">
          <a:xfrm>
            <a:off x="1166778" y="214290"/>
            <a:ext cx="6558843" cy="1376362"/>
          </a:xfrm>
        </p:spPr>
        <p:txBody>
          <a:bodyPr/>
          <a:lstStyle/>
          <a:p>
            <a:pPr algn="ctr">
              <a:defRPr/>
            </a:pPr>
            <a:r>
              <a:rPr dirty="0">
                <a:solidFill>
                  <a:schemeClr val="tx1"/>
                </a:solidFill>
              </a:rPr>
              <a:t>Логопед</a:t>
            </a: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xmlns="" id="{C0FB6146-140A-0183-0EDB-3720D4FB00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8128000" y="589869"/>
            <a:ext cx="2700864" cy="5678261"/>
          </a:xfrm>
          <a:prstGeom prst="rect">
            <a:avLst/>
          </a:prstGeom>
        </p:spPr>
      </p:pic>
      <p:sp>
        <p:nvSpPr>
          <p:cNvPr id="5" name="Стрелка вправо с вырезом 4">
            <a:hlinkClick r:id="rId5" action="ppaction://hlinksldjump"/>
          </p:cNvPr>
          <p:cNvSpPr/>
          <p:nvPr/>
        </p:nvSpPr>
        <p:spPr bwMode="auto">
          <a:xfrm>
            <a:off x="10167966" y="5643578"/>
            <a:ext cx="1571636" cy="928694"/>
          </a:xfrm>
          <a:prstGeom prst="notchedRightArrow">
            <a:avLst/>
          </a:prstGeom>
          <a:solidFill>
            <a:srgbClr val="0EE4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/>
          <a:srcRect l="15895" t="17964" r="32185" b="19161"/>
          <a:stretch>
            <a:fillRect/>
          </a:stretch>
        </p:blipFill>
        <p:spPr bwMode="auto">
          <a:xfrm>
            <a:off x="1023902" y="1428736"/>
            <a:ext cx="6215106" cy="443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Крест 5">
            <a:hlinkClick r:id="rId7" action="ppaction://hlinksldjump"/>
          </p:cNvPr>
          <p:cNvSpPr/>
          <p:nvPr/>
        </p:nvSpPr>
        <p:spPr bwMode="auto">
          <a:xfrm rot="18932443">
            <a:off x="501832" y="5478697"/>
            <a:ext cx="928694" cy="928694"/>
          </a:xfrm>
          <a:prstGeom prst="plus">
            <a:avLst>
              <a:gd name="adj" fmla="val 396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 bwMode="auto">
          <a:xfrm>
            <a:off x="12525420" y="5929330"/>
            <a:ext cx="304800" cy="304800"/>
          </a:xfrm>
          <a:prstGeom prst="rect">
            <a:avLst/>
          </a:prstGeom>
        </p:spPr>
      </p:pic>
      <p:pic>
        <p:nvPicPr>
          <p:cNvPr id="8" name="за печкой поет сверчок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1239536" y="214290"/>
            <a:ext cx="771051" cy="7143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42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1639742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639742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639742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639742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742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742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47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818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6397424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tvey\Downloads\к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6910" y="1142984"/>
            <a:ext cx="6962775" cy="5229225"/>
          </a:xfrm>
          <a:prstGeom prst="rect">
            <a:avLst/>
          </a:prstGeom>
          <a:noFill/>
        </p:spPr>
      </p:pic>
      <p:sp>
        <p:nvSpPr>
          <p:cNvPr id="789698719" name="Заголовок 1"/>
          <p:cNvSpPr>
            <a:spLocks noGrp="1"/>
          </p:cNvSpPr>
          <p:nvPr>
            <p:ph type="title"/>
          </p:nvPr>
        </p:nvSpPr>
        <p:spPr bwMode="auto">
          <a:xfrm>
            <a:off x="723898" y="103187"/>
            <a:ext cx="10972800" cy="1143000"/>
          </a:xfrm>
        </p:spPr>
        <p:txBody>
          <a:bodyPr/>
          <a:lstStyle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Инструктор по физической культуре</a:t>
            </a:r>
            <a:endParaRPr/>
          </a:p>
        </p:txBody>
      </p:sp>
      <p:sp>
        <p:nvSpPr>
          <p:cNvPr id="6" name="Стрелка вправо с вырезом 5">
            <a:hlinkClick r:id="rId4" action="ppaction://hlinksldjump"/>
          </p:cNvPr>
          <p:cNvSpPr/>
          <p:nvPr/>
        </p:nvSpPr>
        <p:spPr bwMode="auto">
          <a:xfrm>
            <a:off x="10167966" y="5643578"/>
            <a:ext cx="1571636" cy="928694"/>
          </a:xfrm>
          <a:prstGeom prst="notchedRightArrow">
            <a:avLst/>
          </a:prstGeom>
          <a:solidFill>
            <a:srgbClr val="0EE4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рест 6">
            <a:hlinkClick r:id="rId5" action="ppaction://hlinksldjump"/>
          </p:cNvPr>
          <p:cNvSpPr/>
          <p:nvPr/>
        </p:nvSpPr>
        <p:spPr bwMode="auto">
          <a:xfrm rot="18932443">
            <a:off x="501832" y="5478697"/>
            <a:ext cx="928694" cy="928694"/>
          </a:xfrm>
          <a:prstGeom prst="plus">
            <a:avLst>
              <a:gd name="adj" fmla="val 396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606DBA6-2BCA-64BA-5343-72111BA9507F}"/>
              </a:ext>
            </a:extLst>
          </p:cNvPr>
          <p:cNvSpPr txBox="1"/>
          <p:nvPr/>
        </p:nvSpPr>
        <p:spPr>
          <a:xfrm>
            <a:off x="5467865" y="1796671"/>
            <a:ext cx="22389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200" dirty="0"/>
              <a:t>У  Т  Б О  Л</a:t>
            </a:r>
            <a:endParaRPr lang="x-none" sz="2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368BD30-BD76-F0F4-83E5-84A1591119AC}"/>
              </a:ext>
            </a:extLst>
          </p:cNvPr>
          <p:cNvSpPr txBox="1"/>
          <p:nvPr/>
        </p:nvSpPr>
        <p:spPr>
          <a:xfrm>
            <a:off x="3934327" y="2099505"/>
            <a:ext cx="2523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dirty="0"/>
              <a:t>С Т А Д     О Н</a:t>
            </a:r>
            <a:endParaRPr lang="x-none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7FD30D2-D19B-7B9A-7211-9A45FE9B477B}"/>
              </a:ext>
            </a:extLst>
          </p:cNvPr>
          <p:cNvSpPr txBox="1"/>
          <p:nvPr/>
        </p:nvSpPr>
        <p:spPr>
          <a:xfrm>
            <a:off x="5467865" y="2516432"/>
            <a:ext cx="2357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dirty="0"/>
              <a:t>А Н Я Т  И Я</a:t>
            </a:r>
            <a:endParaRPr lang="x-none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15C6DB7-CEAD-ACAC-D69E-6C91A9F81B17}"/>
              </a:ext>
            </a:extLst>
          </p:cNvPr>
          <p:cNvSpPr txBox="1"/>
          <p:nvPr/>
        </p:nvSpPr>
        <p:spPr>
          <a:xfrm>
            <a:off x="5409396" y="4164726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x-non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701D570-47F3-198C-731F-EBC0BEDCD87A}"/>
              </a:ext>
            </a:extLst>
          </p:cNvPr>
          <p:cNvSpPr txBox="1"/>
          <p:nvPr/>
        </p:nvSpPr>
        <p:spPr>
          <a:xfrm>
            <a:off x="4541183" y="2901282"/>
            <a:ext cx="2813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400" dirty="0"/>
              <a:t>Р А     Е Т  К  А</a:t>
            </a:r>
            <a:endParaRPr lang="x-none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992AED6-1626-719A-692C-EB0C23524C0A}"/>
              </a:ext>
            </a:extLst>
          </p:cNvPr>
          <p:cNvSpPr txBox="1"/>
          <p:nvPr/>
        </p:nvSpPr>
        <p:spPr>
          <a:xfrm>
            <a:off x="4169566" y="3353242"/>
            <a:ext cx="19264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200" dirty="0"/>
              <a:t>О  Б  Р     Ч</a:t>
            </a:r>
            <a:endParaRPr lang="x-none" sz="2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0B8B025-2741-D807-8B2E-F5DC48D60A05}"/>
              </a:ext>
            </a:extLst>
          </p:cNvPr>
          <p:cNvSpPr txBox="1"/>
          <p:nvPr/>
        </p:nvSpPr>
        <p:spPr>
          <a:xfrm>
            <a:off x="5409395" y="3827339"/>
            <a:ext cx="14325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200" dirty="0"/>
              <a:t>Ы Ж И</a:t>
            </a:r>
            <a:endParaRPr lang="x-none" sz="2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E805D68-FE45-5398-0313-C6636F4070C9}"/>
              </a:ext>
            </a:extLst>
          </p:cNvPr>
          <p:cNvSpPr txBox="1"/>
          <p:nvPr/>
        </p:nvSpPr>
        <p:spPr>
          <a:xfrm>
            <a:off x="4193156" y="4145315"/>
            <a:ext cx="23513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200" dirty="0"/>
              <a:t>К  О  Н    К  И</a:t>
            </a:r>
            <a:endParaRPr lang="x-none" sz="2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61975D3-7C35-B131-E106-8768CF530675}"/>
              </a:ext>
            </a:extLst>
          </p:cNvPr>
          <p:cNvSpPr txBox="1"/>
          <p:nvPr/>
        </p:nvSpPr>
        <p:spPr>
          <a:xfrm>
            <a:off x="4835033" y="4534058"/>
            <a:ext cx="22326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000" dirty="0"/>
              <a:t>Ш     А  Н  Г   А</a:t>
            </a:r>
            <a:endParaRPr lang="x-none" sz="2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442F26D4-EE09-2930-CF64-545C23C99430}"/>
              </a:ext>
            </a:extLst>
          </p:cNvPr>
          <p:cNvSpPr txBox="1"/>
          <p:nvPr/>
        </p:nvSpPr>
        <p:spPr>
          <a:xfrm>
            <a:off x="4881082" y="5322911"/>
            <a:ext cx="248914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200" dirty="0"/>
              <a:t>В     А  Т  А Р  Ь</a:t>
            </a:r>
            <a:endParaRPr lang="x-none" sz="2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855B1CDC-1366-291A-796A-E9292EECBAC8}"/>
              </a:ext>
            </a:extLst>
          </p:cNvPr>
          <p:cNvSpPr txBox="1"/>
          <p:nvPr/>
        </p:nvSpPr>
        <p:spPr>
          <a:xfrm>
            <a:off x="4835033" y="5707761"/>
            <a:ext cx="17094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200" dirty="0"/>
              <a:t>С     Н  К  И</a:t>
            </a:r>
            <a:endParaRPr lang="x-none" sz="2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6E0DFE83-D990-81D8-5E79-E8EDF75F5664}"/>
              </a:ext>
            </a:extLst>
          </p:cNvPr>
          <p:cNvSpPr txBox="1"/>
          <p:nvPr/>
        </p:nvSpPr>
        <p:spPr>
          <a:xfrm>
            <a:off x="4193156" y="4943746"/>
            <a:ext cx="364958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100" dirty="0"/>
              <a:t>Ф  И  Г     Р   И С  Т  К  А</a:t>
            </a:r>
            <a:endParaRPr lang="x-none" sz="2100" dirty="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EE46C9C2-5F4B-E2B8-521D-5632B937C27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3533" b="6540"/>
          <a:stretch/>
        </p:blipFill>
        <p:spPr bwMode="auto">
          <a:xfrm>
            <a:off x="1223526" y="1136715"/>
            <a:ext cx="8932485" cy="5229225"/>
          </a:xfrm>
          <a:prstGeom prst="rect">
            <a:avLst/>
          </a:prstGeom>
        </p:spPr>
      </p:pic>
      <p:pic>
        <p:nvPicPr>
          <p:cNvPr id="19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 bwMode="auto">
          <a:xfrm>
            <a:off x="12192000" y="478632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698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89698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89698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89698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5" dur="473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  <p:bldLst>
      <p:bldP spid="789698719" grpId="0"/>
      <p:bldP spid="2" grpId="0"/>
      <p:bldP spid="3" grpId="0"/>
      <p:bldP spid="4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4673083" name="Заголовок 1"/>
          <p:cNvSpPr>
            <a:spLocks noGrp="1"/>
          </p:cNvSpPr>
          <p:nvPr>
            <p:ph type="title"/>
          </p:nvPr>
        </p:nvSpPr>
        <p:spPr bwMode="auto">
          <a:xfrm>
            <a:off x="3777273" y="209728"/>
            <a:ext cx="9907680" cy="1032050"/>
          </a:xfrm>
        </p:spPr>
        <p:txBody>
          <a:bodyPr/>
          <a:lstStyle/>
          <a:p>
            <a:pPr algn="ctr">
              <a:defRPr/>
            </a:pPr>
            <a:r>
              <a:rPr>
                <a:solidFill>
                  <a:schemeClr val="tx1"/>
                </a:solidFill>
              </a:rPr>
              <a:t>Педагог-психолог</a:t>
            </a:r>
          </a:p>
        </p:txBody>
      </p:sp>
      <p:pic>
        <p:nvPicPr>
          <p:cNvPr id="605644078" name="Рисунок 60564407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020730" y="1764181"/>
            <a:ext cx="6561668" cy="369734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76905DD-6D02-98AF-6BE6-CFC3E19B7054}"/>
              </a:ext>
            </a:extLst>
          </p:cNvPr>
          <p:cNvSpPr txBox="1"/>
          <p:nvPr/>
        </p:nvSpPr>
        <p:spPr>
          <a:xfrm>
            <a:off x="609602" y="2921168"/>
            <a:ext cx="47808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000" dirty="0"/>
              <a:t>Людей может понимать, и проблемы их решать !</a:t>
            </a:r>
            <a:endParaRPr lang="x-none" sz="3000" dirty="0"/>
          </a:p>
        </p:txBody>
      </p:sp>
      <p:sp>
        <p:nvSpPr>
          <p:cNvPr id="5" name="Стрелка вправо с вырезом 4">
            <a:hlinkClick r:id="rId4" action="ppaction://hlinksldjump"/>
          </p:cNvPr>
          <p:cNvSpPr/>
          <p:nvPr/>
        </p:nvSpPr>
        <p:spPr bwMode="auto">
          <a:xfrm>
            <a:off x="10167966" y="5643578"/>
            <a:ext cx="1571636" cy="928694"/>
          </a:xfrm>
          <a:prstGeom prst="notchedRightArrow">
            <a:avLst/>
          </a:prstGeom>
          <a:solidFill>
            <a:srgbClr val="0EE4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ест 5">
            <a:hlinkClick r:id="rId5" action="ppaction://hlinksldjump"/>
          </p:cNvPr>
          <p:cNvSpPr/>
          <p:nvPr/>
        </p:nvSpPr>
        <p:spPr bwMode="auto">
          <a:xfrm rot="18932443">
            <a:off x="501832" y="5478697"/>
            <a:ext cx="928694" cy="928694"/>
          </a:xfrm>
          <a:prstGeom prst="plus">
            <a:avLst>
              <a:gd name="adj" fmla="val 396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 bwMode="auto">
          <a:xfrm>
            <a:off x="12525420" y="471488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5644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05644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467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2467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2467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52467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467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47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52467308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78974464" name="Заголовок 1"/>
          <p:cNvSpPr>
            <a:spLocks noGrp="1"/>
          </p:cNvSpPr>
          <p:nvPr>
            <p:ph type="title"/>
          </p:nvPr>
        </p:nvSpPr>
        <p:spPr bwMode="auto">
          <a:xfrm>
            <a:off x="609598" y="32541"/>
            <a:ext cx="1097280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Педагог</a:t>
            </a:r>
            <a:r>
              <a:rPr dirty="0">
                <a:solidFill>
                  <a:schemeClr val="tx1"/>
                </a:solidFill>
              </a:rPr>
              <a:t> по шахматам</a:t>
            </a:r>
          </a:p>
        </p:txBody>
      </p:sp>
      <p:pic>
        <p:nvPicPr>
          <p:cNvPr id="1804939523" name="Рисунок 180493952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680241" y="1296815"/>
            <a:ext cx="5635049" cy="46940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9A745C3-887D-943C-2453-25B227FD98D2}"/>
              </a:ext>
            </a:extLst>
          </p:cNvPr>
          <p:cNvSpPr txBox="1"/>
          <p:nvPr/>
        </p:nvSpPr>
        <p:spPr>
          <a:xfrm>
            <a:off x="609598" y="2090172"/>
            <a:ext cx="507064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dirty="0"/>
              <a:t>Брешь пробита в обороне, </a:t>
            </a:r>
          </a:p>
          <a:p>
            <a:pPr algn="l"/>
            <a:r>
              <a:rPr lang="ru-RU" sz="2800" dirty="0"/>
              <a:t>Угрожает ферзь короне,</a:t>
            </a:r>
          </a:p>
          <a:p>
            <a:pPr algn="l"/>
            <a:r>
              <a:rPr lang="ru-RU" sz="2800" dirty="0"/>
              <a:t>Но ладья спешит вперед, </a:t>
            </a:r>
          </a:p>
          <a:p>
            <a:pPr algn="l"/>
            <a:r>
              <a:rPr lang="ru-RU" sz="2800" dirty="0"/>
              <a:t>Сделав очень верный ход!</a:t>
            </a:r>
          </a:p>
          <a:p>
            <a:pPr algn="l"/>
            <a:r>
              <a:rPr lang="ru-RU" sz="2800" dirty="0"/>
              <a:t> </a:t>
            </a:r>
          </a:p>
          <a:p>
            <a:pPr algn="l"/>
            <a:r>
              <a:rPr lang="ru-RU" sz="2800" dirty="0"/>
              <a:t>Кто умеет так бороться?</a:t>
            </a:r>
            <a:endParaRPr lang="x-none" sz="2800" dirty="0"/>
          </a:p>
        </p:txBody>
      </p:sp>
      <p:sp>
        <p:nvSpPr>
          <p:cNvPr id="5" name="Стрелка вправо с вырезом 4">
            <a:hlinkClick r:id="rId4" action="ppaction://hlinksldjump"/>
          </p:cNvPr>
          <p:cNvSpPr/>
          <p:nvPr/>
        </p:nvSpPr>
        <p:spPr bwMode="auto">
          <a:xfrm>
            <a:off x="10167966" y="5643578"/>
            <a:ext cx="1571636" cy="928694"/>
          </a:xfrm>
          <a:prstGeom prst="notchedRightArrow">
            <a:avLst/>
          </a:prstGeom>
          <a:solidFill>
            <a:srgbClr val="0EE4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рест 5">
            <a:hlinkClick r:id="rId5" action="ppaction://hlinksldjump"/>
          </p:cNvPr>
          <p:cNvSpPr/>
          <p:nvPr/>
        </p:nvSpPr>
        <p:spPr bwMode="auto">
          <a:xfrm rot="18932443">
            <a:off x="501832" y="5478697"/>
            <a:ext cx="928694" cy="928694"/>
          </a:xfrm>
          <a:prstGeom prst="plus">
            <a:avLst>
              <a:gd name="adj" fmla="val 396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Звуки для видео при переходе - Волшебство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 bwMode="auto">
          <a:xfrm>
            <a:off x="12668296" y="485776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049395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8974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78974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78974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78974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78974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378974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00"/>
                            </p:stCondLst>
                            <p:childTnLst>
                              <p:par>
                                <p:cTn id="3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473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378974464" grpId="0"/>
      <p:bldP spid="2" grpId="0"/>
    </p:bldLst>
  </p:timing>
</p:sld>
</file>

<file path=ppt/theme/theme1.xml><?xml version="1.0" encoding="utf-8"?>
<a:theme xmlns:a="http://schemas.openxmlformats.org/drawingml/2006/main" name="Turt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293</TotalTime>
  <Words>318</Words>
  <Application>Microsoft Office PowerPoint</Application>
  <DocSecurity>0</DocSecurity>
  <PresentationFormat>Произвольный</PresentationFormat>
  <Paragraphs>73</Paragraphs>
  <Slides>15</Slides>
  <Notes>2</Notes>
  <HiddenSlides>0</HiddenSlides>
  <MMClips>18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Turtle</vt:lpstr>
      <vt:lpstr>Квест-игра  «В мире профессий детского сада».</vt:lpstr>
      <vt:lpstr>Слайд 2</vt:lpstr>
      <vt:lpstr>Слайд 3</vt:lpstr>
      <vt:lpstr>Воспитатель</vt:lpstr>
      <vt:lpstr>              Педагог по хореографии</vt:lpstr>
      <vt:lpstr>Логопед</vt:lpstr>
      <vt:lpstr>Инструктор по физической культуре</vt:lpstr>
      <vt:lpstr>Педагог-психолог</vt:lpstr>
      <vt:lpstr>Педагог по шахматам</vt:lpstr>
      <vt:lpstr>Педагог по актерскому мастерству</vt:lpstr>
      <vt:lpstr>Педагог по английскому языку</vt:lpstr>
      <vt:lpstr>Педагог по развитию речи</vt:lpstr>
      <vt:lpstr>Музыкальный руководитель</vt:lpstr>
      <vt:lpstr>Ты был близок. Попробуй еще раз</vt:lpstr>
      <vt:lpstr>Слайд 15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Квест-игра «В мире профессий детского сада».</dc:title>
  <dc:subject/>
  <dc:creator/>
  <cp:keywords/>
  <dc:description/>
  <cp:lastModifiedBy>Matvey</cp:lastModifiedBy>
  <cp:revision>37</cp:revision>
  <dcterms:created xsi:type="dcterms:W3CDTF">2012-12-03T06:56:55Z</dcterms:created>
  <dcterms:modified xsi:type="dcterms:W3CDTF">2023-03-09T15:24:00Z</dcterms:modified>
  <cp:category/>
  <dc:identifier/>
  <cp:contentStatus/>
  <dc:language/>
  <cp:version/>
</cp:coreProperties>
</file>